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76" r:id="rId5"/>
    <p:sldId id="277" r:id="rId6"/>
    <p:sldId id="278" r:id="rId7"/>
    <p:sldId id="280" r:id="rId8"/>
    <p:sldId id="281" r:id="rId9"/>
    <p:sldId id="292" r:id="rId10"/>
    <p:sldId id="293" r:id="rId11"/>
    <p:sldId id="294" r:id="rId12"/>
    <p:sldId id="283" r:id="rId13"/>
    <p:sldId id="282" r:id="rId14"/>
    <p:sldId id="285" r:id="rId15"/>
    <p:sldId id="284" r:id="rId16"/>
    <p:sldId id="286" r:id="rId17"/>
    <p:sldId id="287" r:id="rId18"/>
    <p:sldId id="289" r:id="rId19"/>
    <p:sldId id="288" r:id="rId20"/>
    <p:sldId id="290" r:id="rId21"/>
    <p:sldId id="297" r:id="rId22"/>
    <p:sldId id="291" r:id="rId23"/>
    <p:sldId id="296" r:id="rId24"/>
    <p:sldId id="274" r:id="rId25"/>
    <p:sldId id="275" r:id="rId26"/>
    <p:sldId id="271" r:id="rId27"/>
    <p:sldId id="270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263"/>
    <a:srgbClr val="4906CF"/>
    <a:srgbClr val="330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DE5BD-E289-DFEA-6877-B22C8615A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EBB545-047D-17C3-9526-518883646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A4CED0-F60E-3E9F-CBB2-F96C6B5B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BBDD8-33A6-A33A-736E-9A322B5E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70D8CD-7BB0-DDA1-CC57-0F80C670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2799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BD5B8-D83D-5CDB-D734-5CD6C34A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093E23-BE03-5B1D-9DDA-CE87D8ECA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A4E9DA-87C2-7C65-09A6-B728B2DE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43415-D60D-8528-AEA4-4C2476C1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CB73E7-6877-79FB-DFF3-E33474CB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45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B4E06-5FFA-4619-6E2D-877B35E94D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15DCB5-900A-5AAA-38C4-A6B45F4DD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431A0E-B126-2D75-459D-DEA59C9F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BB49F-E5D4-94E3-8BCF-32D02C9E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11C1CC-D8ED-2CF4-D48B-40A42A56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161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6E335-F415-C681-06CE-BB5542BD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C04A1-097D-487A-5A70-9A64BC5C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E690B-046E-286A-C967-37C61988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C7FF80-DA02-325E-BAF1-6461B49E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9B8D50-1637-AA39-5F81-D1F18228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720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D1B4C-67EB-EF52-3799-C3A2E01E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BA18A3-9B6E-5FAB-4533-DC259E52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4AFF2B-923B-7BF7-5ABD-73A87FE5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CA8623-1A6A-C07C-8AD9-85142D1B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EADF4-2DBA-C5E6-949D-0F2E684D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904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F2319-C1C7-3C36-33F4-A2CEB515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258DA-CB98-5BBE-2EA7-B95C1489C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8613D0-8705-D443-E8A4-F8F605FB3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99E330-6237-C6C5-5BE4-FDA66ADC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4F3B85-F474-48E1-3493-A608FEF2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3DC3EE-09D2-B431-F345-F414028A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257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2A358-A497-3DD6-F90A-8CDCECE4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1847BF-4E1C-4932-6003-A769FDC8A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9478BF-19DD-18E3-7258-E540109F0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2588A0-E295-3A8F-B909-54336772C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30A4D2-D765-D698-A47C-B2B85F3C2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9D5CA8-5D97-A091-DC37-666AF921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4B77DC-881F-7038-F115-BC8625CC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CE08AC-25B0-51A4-5BDB-C2CC97F5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472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D36C0-4EB7-58CC-F60E-465A90E4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5BD109E-B6BC-C4A4-37EA-884A190F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225F1C-9938-0CE1-7417-254738FE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7D1717-67A7-0A0D-0E22-F801BA69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62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5407C8-FDE7-4F25-FFD6-DC947EDA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83E27A-4F48-10D3-A352-E8C7A118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FC5389-4D72-2445-2A64-991B5D61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6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36F16-66CC-B0F1-1693-BCA51AED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260C65-FD0E-61BE-0DDE-EABAA89C0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761BBF-6EDD-C1D5-E6AB-1F8B19044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92DC1B-66BE-1077-A914-F1E1BED6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5E54D-7003-5595-9238-B13A2B9D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E645E4-978A-F5B6-5391-C32424C0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974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7A4B5-A086-13B4-5F55-2AEE4A92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A00920-8729-EF29-DE10-4F382A865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2BA522-16B9-93AE-B37C-1C179A9DF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8AC202-5EED-96D7-D568-ED6FC3E2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A6227-D845-BF9F-127D-1AF7A657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A0CFB-46B2-6A0A-43F2-69919F5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10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68EFAF-72AA-7AC6-7CCD-32DA17CA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F5F2A8-AC4A-EC37-DCB4-B3CDCCB03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164A0B-A07C-7012-9E79-111B8BC9F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B0C6A-0034-425B-BB3D-5AB3331ED5A2}" type="datetimeFigureOut">
              <a:rPr lang="es-CO" smtClean="0"/>
              <a:t>23/10/24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4948C-8BF9-71A1-8DDA-582632718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008D01-B367-B5E1-EE98-3FF5931D6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3AB5D-CB46-4FC6-899B-769E532453D8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380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repositories/creating-and-managing-repositories/quickstart-for-repositories" TargetMode="External"/><Relationship Id="rId3" Type="http://schemas.openxmlformats.org/officeDocument/2006/relationships/hyperlink" Target="https://aws.amazon.com/es/what-is/python/" TargetMode="External"/><Relationship Id="rId7" Type="http://schemas.openxmlformats.org/officeDocument/2006/relationships/hyperlink" Target="https://flaviocopes.com/python-installation-maco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how-to-install-visual-studio-code-on-windows/" TargetMode="External"/><Relationship Id="rId5" Type="http://schemas.openxmlformats.org/officeDocument/2006/relationships/hyperlink" Target="https://docs.python.org/3/using/windows.html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git-fork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601FE99-BCDD-EFB1-D504-0CE6B5E32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66" y="1745405"/>
            <a:ext cx="4755267" cy="3367190"/>
          </a:xfrm>
          <a:prstGeom prst="rect">
            <a:avLst/>
          </a:prstGeom>
        </p:spPr>
      </p:pic>
      <p:sp>
        <p:nvSpPr>
          <p:cNvPr id="7" name="Arco de bloque 6">
            <a:extLst>
              <a:ext uri="{FF2B5EF4-FFF2-40B4-BE49-F238E27FC236}">
                <a16:creationId xmlns:a16="http://schemas.microsoft.com/office/drawing/2014/main" id="{76112F50-B7C3-C139-4E9C-77B7A80B2F0E}"/>
              </a:ext>
            </a:extLst>
          </p:cNvPr>
          <p:cNvSpPr/>
          <p:nvPr/>
        </p:nvSpPr>
        <p:spPr>
          <a:xfrm>
            <a:off x="709126" y="5798975"/>
            <a:ext cx="2164703" cy="2118049"/>
          </a:xfrm>
          <a:prstGeom prst="blockArc">
            <a:avLst>
              <a:gd name="adj1" fmla="val 10800000"/>
              <a:gd name="adj2" fmla="val 27082"/>
              <a:gd name="adj3" fmla="val 15408"/>
            </a:avLst>
          </a:prstGeom>
          <a:solidFill>
            <a:srgbClr val="4906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Arco de bloque 7">
            <a:extLst>
              <a:ext uri="{FF2B5EF4-FFF2-40B4-BE49-F238E27FC236}">
                <a16:creationId xmlns:a16="http://schemas.microsoft.com/office/drawing/2014/main" id="{87F5BB43-1343-CC0F-C247-DE36AC1C56BE}"/>
              </a:ext>
            </a:extLst>
          </p:cNvPr>
          <p:cNvSpPr/>
          <p:nvPr/>
        </p:nvSpPr>
        <p:spPr>
          <a:xfrm rot="16200000">
            <a:off x="11109648" y="686380"/>
            <a:ext cx="2164703" cy="2118049"/>
          </a:xfrm>
          <a:prstGeom prst="blockArc">
            <a:avLst>
              <a:gd name="adj1" fmla="val 10800000"/>
              <a:gd name="adj2" fmla="val 27082"/>
              <a:gd name="adj3" fmla="val 15408"/>
            </a:avLst>
          </a:prstGeom>
          <a:solidFill>
            <a:srgbClr val="4906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53AD196-11EB-4977-D1CB-B735B0CE9E37}"/>
              </a:ext>
            </a:extLst>
          </p:cNvPr>
          <p:cNvSpPr/>
          <p:nvPr/>
        </p:nvSpPr>
        <p:spPr>
          <a:xfrm>
            <a:off x="10226351" y="5523722"/>
            <a:ext cx="485192" cy="503854"/>
          </a:xfrm>
          <a:prstGeom prst="ellipse">
            <a:avLst/>
          </a:prstGeom>
          <a:solidFill>
            <a:srgbClr val="4906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5726-BE23-139C-F391-DF7CFAE6BCDE}"/>
              </a:ext>
            </a:extLst>
          </p:cNvPr>
          <p:cNvSpPr/>
          <p:nvPr/>
        </p:nvSpPr>
        <p:spPr>
          <a:xfrm>
            <a:off x="10773747" y="5523722"/>
            <a:ext cx="485192" cy="503854"/>
          </a:xfrm>
          <a:prstGeom prst="ellipse">
            <a:avLst/>
          </a:prstGeom>
          <a:solidFill>
            <a:srgbClr val="4906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8059D2B-6C3B-0296-6597-6F77C23C5D94}"/>
              </a:ext>
            </a:extLst>
          </p:cNvPr>
          <p:cNvSpPr/>
          <p:nvPr/>
        </p:nvSpPr>
        <p:spPr>
          <a:xfrm>
            <a:off x="9675845" y="5523722"/>
            <a:ext cx="485192" cy="503854"/>
          </a:xfrm>
          <a:prstGeom prst="ellipse">
            <a:avLst/>
          </a:prstGeom>
          <a:solidFill>
            <a:srgbClr val="4906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B94593-9C6C-D17A-CD15-8E764952011F}"/>
              </a:ext>
            </a:extLst>
          </p:cNvPr>
          <p:cNvSpPr txBox="1"/>
          <p:nvPr/>
        </p:nvSpPr>
        <p:spPr>
          <a:xfrm>
            <a:off x="3881535" y="5281127"/>
            <a:ext cx="459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4906CF"/>
                </a:solidFill>
                <a:latin typeface="Antipasto Pro " panose="02000506020000020004" pitchFamily="2" charset="0"/>
              </a:rPr>
              <a:t>www.devseniorcode.com</a:t>
            </a:r>
            <a:endParaRPr lang="es-CO" sz="2400" dirty="0">
              <a:solidFill>
                <a:srgbClr val="4906CF"/>
              </a:solidFill>
              <a:latin typeface="Antipasto Pro 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3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649A7-EF70-B22D-FF20-EDAE766E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BCB6B96-29CB-7BA6-C035-EDE506D68B13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6DD30B-3D77-30EF-A382-D233CBCBA7E0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56E4CF7-6BDD-5FDB-612F-359B30BDF003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1749DCB-2FD5-DD4A-BB54-8DC57658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2F17FB35-5598-5FA7-B3CA-B5F0B05159CD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F47D6DE-B86B-1723-9A8A-79437518C304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C8F0E6-9153-1D07-5E17-36944BA2D440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Python Optional Features">
            <a:extLst>
              <a:ext uri="{FF2B5EF4-FFF2-40B4-BE49-F238E27FC236}">
                <a16:creationId xmlns:a16="http://schemas.microsoft.com/office/drawing/2014/main" id="{6C9F1C00-0DF6-E5BB-05B0-27DFB3C80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0" y="1531572"/>
            <a:ext cx="5584658" cy="34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ython Advanced Options">
            <a:extLst>
              <a:ext uri="{FF2B5EF4-FFF2-40B4-BE49-F238E27FC236}">
                <a16:creationId xmlns:a16="http://schemas.microsoft.com/office/drawing/2014/main" id="{97589670-2526-EE68-C0FF-17C3D465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13" y="1531573"/>
            <a:ext cx="5581524" cy="34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8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BAD7-13E8-A3FC-0C37-987347DC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9E25A2D-C801-5661-9D99-C5D0FD5AE151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531B4D-5E38-045F-B0E0-302869C04677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8B56107-9045-22CB-E80A-751432736D22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A0F3725D-768E-4EC7-C15D-085D4150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8CF9D3FA-85ED-8CBF-61C4-1AA7C55FB117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C25EA458-E759-C8F4-DFAD-260D9D9EE0FC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80140D-8318-D44A-6E64-5492875A7932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Terminada instalación de python windows">
            <a:extLst>
              <a:ext uri="{FF2B5EF4-FFF2-40B4-BE49-F238E27FC236}">
                <a16:creationId xmlns:a16="http://schemas.microsoft.com/office/drawing/2014/main" id="{BE05F468-174E-0F7F-6567-89DD2477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1392328"/>
            <a:ext cx="6616700" cy="40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D7190A-C213-B2C4-3304-36A0AB96C9DC}"/>
              </a:ext>
            </a:extLst>
          </p:cNvPr>
          <p:cNvSpPr/>
          <p:nvPr/>
        </p:nvSpPr>
        <p:spPr>
          <a:xfrm>
            <a:off x="4550822" y="1727200"/>
            <a:ext cx="2624678" cy="50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12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505A-E163-5862-5168-1D78EAAD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3A8D5A0-CD74-9A69-DA55-D086AB4CF480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3F9B95-B924-223A-1163-2E881E7E5AF5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C8A7D3C-406E-C28D-16D6-C3364A265650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3E64262E-241C-33E3-D90E-67EA5CE9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B680D7E8-DA2C-B776-3874-42A4D286B8E0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D0CCBA9-3FDB-CE4F-AE18-EE3211D3BA6F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2A60D5-8E09-6D51-59BC-12536B7F4392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DDFFA2-2599-784B-51FE-E960EF96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028700"/>
            <a:ext cx="7556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6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46C6-AF53-3DE3-8F5B-13015BF7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04D2FC5-DF79-1159-AA9D-752E19207ABC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65BBCA-B55C-971A-9CE7-CB7BED7464F8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B308EE1-A655-9155-6D23-A23425B9BB5B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FBA86EA5-8624-9C1F-C3F7-E593302B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D5369BB1-B6B7-C9EA-F163-0CEC297182AD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20BCCF5-12DE-3593-0D4D-C39A7825E8E0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711982-3607-E68D-A0D5-03F1DD8AF0B6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5EAA56-015D-9466-B8F6-894913D8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76" y="881063"/>
            <a:ext cx="9346647" cy="4465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432A2-BEFE-9A50-5E9D-59BC502A690C}"/>
              </a:ext>
            </a:extLst>
          </p:cNvPr>
          <p:cNvSpPr txBox="1"/>
          <p:nvPr/>
        </p:nvSpPr>
        <p:spPr>
          <a:xfrm>
            <a:off x="1422676" y="5402656"/>
            <a:ext cx="3394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210263"/>
                </a:solidFill>
                <a:latin typeface="Antipasto Pro " panose="02000506020000020004" pitchFamily="2" charset="0"/>
              </a:rPr>
              <a:t>https://</a:t>
            </a:r>
            <a:r>
              <a:rPr lang="es-ES_tradnl" sz="2000" dirty="0" err="1">
                <a:solidFill>
                  <a:srgbClr val="210263"/>
                </a:solidFill>
                <a:latin typeface="Antipasto Pro " panose="02000506020000020004" pitchFamily="2" charset="0"/>
              </a:rPr>
              <a:t>code.visualstudio.com</a:t>
            </a:r>
            <a:r>
              <a:rPr lang="es-ES_tradnl" sz="2000" dirty="0">
                <a:solidFill>
                  <a:srgbClr val="210263"/>
                </a:solidFill>
                <a:latin typeface="Antipasto Pro " panose="0200050602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32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2B553-FCD4-9627-8E5E-D82FF487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1008334-031A-5BCD-975D-E373F65C98EF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DAAA41-257C-11C4-9415-31D7B40CC9A9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52C183-451F-A490-4EA5-0D90191D4C51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E92DD471-E62E-640E-6D1E-962F8E425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75A75DA1-E0FB-649E-4990-71CE21C5F8E8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89664B2-F917-285D-579C-3BEE7387D028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114F34-5CF4-56DA-17FB-AC440667A7E9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3F652B-4D7F-12B6-025F-81664609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5" y="1219971"/>
            <a:ext cx="4610100" cy="365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7B239-572A-1AC7-E745-4FDC76168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005" y="1434903"/>
            <a:ext cx="6070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39B5F-052C-BDEA-568B-D23FDFBB4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91BBB75-F48D-2821-86D4-E2415D1F56DF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1BF4E0-4817-3BFF-2921-42F709444299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349E78-C723-29A0-C68E-BBEC6BEBE6B3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8B5304AB-1F9B-A36B-3B3C-A3C5479E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190ABC23-3631-14EF-B983-767762E186EF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8ED3D48-0B60-AF24-8F01-B8058134E293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4F7537-A0AB-0D3D-D938-DF7BEE4E43EB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4--Lizenz akzeptieren">
            <a:extLst>
              <a:ext uri="{FF2B5EF4-FFF2-40B4-BE49-F238E27FC236}">
                <a16:creationId xmlns:a16="http://schemas.microsoft.com/office/drawing/2014/main" id="{F42D1DC3-116B-C75D-564A-B9A3251C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387917"/>
            <a:ext cx="5347468" cy="40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- Klicken Sie auf „Weiter“">
            <a:extLst>
              <a:ext uri="{FF2B5EF4-FFF2-40B4-BE49-F238E27FC236}">
                <a16:creationId xmlns:a16="http://schemas.microsoft.com/office/drawing/2014/main" id="{FB84170A-4A06-86BE-EAB1-D16C23F2A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34" y="1387917"/>
            <a:ext cx="5192958" cy="407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17CD-423C-8B04-B572-5BA1D0B5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6A41E58-DC57-60EC-3467-BE4117C178B1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4D4779-719D-4340-3FCC-360B3F956B6E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348BCCD-E240-5721-8E1A-FEA2AF63F303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BE8234F-7361-6682-C8B0-01F8DEFAC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CD4A62F8-109E-0819-C6DA-E1980784C7B7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5BA699C-AEC7-DEC5-5235-C736D82C90FC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9CEBC2-DD14-0A3D-D0D4-CA0AE44D4A2E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6-Klick-Installieren">
            <a:extLst>
              <a:ext uri="{FF2B5EF4-FFF2-40B4-BE49-F238E27FC236}">
                <a16:creationId xmlns:a16="http://schemas.microsoft.com/office/drawing/2014/main" id="{8C93CFBB-1DC4-0883-6D8B-867E2893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2" y="1392459"/>
            <a:ext cx="5192959" cy="41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--Warten">
            <a:extLst>
              <a:ext uri="{FF2B5EF4-FFF2-40B4-BE49-F238E27FC236}">
                <a16:creationId xmlns:a16="http://schemas.microsoft.com/office/drawing/2014/main" id="{9048A34F-5C54-1B21-F631-1718D1AC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61" y="1392459"/>
            <a:ext cx="5101793" cy="413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964B0-104A-F5CF-6FF2-0CEC0634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8A6AF-EC1A-409C-7D11-FFECEBC1886C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9779B-6262-F8ED-53F7-5B8165BC34D2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1703AB1-427A-A222-5832-FF95102036A4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51DED1F7-F885-6E28-EEA3-297ABB59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598DA85F-EA0C-1E60-9A9F-D5DBA77E146A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7E9D7D7-1E94-8B3E-E660-1F78745D3713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C92ACC-BD68-ABF2-5B5E-BC234BAFC06A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8--Fertig">
            <a:extLst>
              <a:ext uri="{FF2B5EF4-FFF2-40B4-BE49-F238E27FC236}">
                <a16:creationId xmlns:a16="http://schemas.microsoft.com/office/drawing/2014/main" id="{380C1635-789F-CA88-559F-C280DC4E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87" y="1203325"/>
            <a:ext cx="5757825" cy="445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79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8C552-EE3A-DE00-757F-EBF3C0A4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5B65CBE-4823-EE37-198A-B0043B4E3E82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843499-3ACE-7070-11C4-AC1A62F82070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707ABED-3D36-FC4F-D20A-68CFBE1FFE30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878F1BCE-BCB9-F204-20B0-1103C249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3EFF14FF-2885-1079-3A1C-E03F2BB8F44D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A28AAAE-04F9-A03D-A53E-C1334C3EFFB7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AFB9D9-31E9-DC72-DEE0-2F704EB086E0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948852-816D-9F41-639F-64AFD17E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05" y="1704568"/>
            <a:ext cx="10253590" cy="34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2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7D8D-5263-B4FE-71EC-B642E23E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6BE6156-C8B7-37F1-C0FC-5A42B436B8DB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70477E-C6F5-8163-C5E1-085F031A57B8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F8C4AD1-8D53-F9F1-5A79-BECB7084C991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7B556B0D-2B76-AB54-DAA0-D41F7580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1D18B35E-92F1-F3A4-866E-88D7115ECBFB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D565117-4F74-68ED-C4CC-5DDF9894004B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CB73B0-0891-9755-7443-07519D867EF0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9121E4-9210-CB8C-02C5-532F17E7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041"/>
          <a:stretch/>
        </p:blipFill>
        <p:spPr>
          <a:xfrm>
            <a:off x="605797" y="1973101"/>
            <a:ext cx="10980406" cy="29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32DE67-55B1-968F-6827-32B3704B8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7" y="5604581"/>
            <a:ext cx="1444133" cy="10225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F29905-FF92-A46D-FF99-0210AD327ACF}"/>
              </a:ext>
            </a:extLst>
          </p:cNvPr>
          <p:cNvSpPr txBox="1"/>
          <p:nvPr/>
        </p:nvSpPr>
        <p:spPr>
          <a:xfrm>
            <a:off x="8846772" y="6396335"/>
            <a:ext cx="334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solidFill>
                  <a:schemeClr val="bg1"/>
                </a:solidFill>
                <a:latin typeface="Antipasto Pro " panose="02000506020000020004" pitchFamily="2" charset="0"/>
              </a:rPr>
              <a:t>www.devseniorcode.com</a:t>
            </a:r>
            <a:endParaRPr lang="es-CO" sz="2400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03D7684A-2608-BCB7-6AB2-8451A5FB6654}"/>
              </a:ext>
            </a:extLst>
          </p:cNvPr>
          <p:cNvSpPr txBox="1"/>
          <p:nvPr/>
        </p:nvSpPr>
        <p:spPr>
          <a:xfrm>
            <a:off x="2237445" y="2551837"/>
            <a:ext cx="7717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>
                <a:solidFill>
                  <a:schemeClr val="bg1"/>
                </a:solidFill>
                <a:latin typeface="Antipasto Pro " panose="02000506020000020004" pitchFamily="2" charset="0"/>
              </a:rPr>
              <a:t>Fundamentos de programación en Python</a:t>
            </a:r>
            <a:endParaRPr lang="es-CO" sz="5400" b="1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71F220EF-0002-91B5-A45D-49D7A7F574D3}"/>
              </a:ext>
            </a:extLst>
          </p:cNvPr>
          <p:cNvSpPr txBox="1"/>
          <p:nvPr/>
        </p:nvSpPr>
        <p:spPr>
          <a:xfrm>
            <a:off x="179080" y="230833"/>
            <a:ext cx="11833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>
                <a:solidFill>
                  <a:schemeClr val="bg1"/>
                </a:solidFill>
                <a:latin typeface="Antipasto Pro " panose="02000506020000020004" pitchFamily="2" charset="0"/>
              </a:rPr>
              <a:t>Python de Cero a Senior: La ruta maestra del código</a:t>
            </a:r>
            <a:endParaRPr lang="es-CO" sz="3200" b="1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13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CB91-5532-A3DE-EBF1-91C87021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F8B8A0F-D424-F0BA-E21D-404F35A07407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4D1955-E0EE-CA78-7218-CC01AC44BA73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D8C8DD9-7F12-1EEF-F913-8EF4BD8B26A1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C79FF3A8-DE93-5A71-6A2B-D2ABD660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5BAA0899-0AED-2C67-0B4C-26A5D850E6DC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614EC96-22B8-24EB-6B39-37E5C40A3F31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3E3A18-0D4F-41E7-2400-2E940A850351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E72E80-E0E7-321E-343A-E9A87E6E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91" y="891727"/>
            <a:ext cx="6166018" cy="1576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AC49D-8FBD-7E33-DB6F-E69E52B1C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91" y="2652328"/>
            <a:ext cx="6166018" cy="155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80BA1-5233-293D-B10D-9B94F0942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04" y="4363943"/>
            <a:ext cx="6180305" cy="15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3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3E0C-FA64-378C-9BCD-E832431D2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B9461B1-63AF-9530-1B5B-6E043AAC7949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C00104-BB46-620D-6F11-FE447F0C3745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23EB40C-FB1A-E2E5-62C6-84754FC45C61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A382F9E5-8E47-0AD3-3895-1A0AEC30E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DAB43F17-AEAD-7083-814E-A03708D4468A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6B89FA1-E42F-8230-34F8-B911B2CEC67B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E903D1-EE8B-66BD-4E2F-B06678E985AA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E2D996-51EB-AC70-1A8F-BB3BCAB4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91" y="992865"/>
            <a:ext cx="6166018" cy="161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3D0DA-E2A9-5E37-138A-E753E37E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991" y="2848799"/>
            <a:ext cx="6166018" cy="137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411A-C837-04CC-04D9-20FBC2F98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91" y="4463065"/>
            <a:ext cx="6166018" cy="13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5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A718-2198-A36E-BCEE-72B42514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D2B572A-C113-21BC-7EB7-2F329E50BB90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C2E735-5C6F-A5CF-E941-6419D68867F2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CED083B-77CD-44A5-E0C3-764BD9972D11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7B2B80B2-2B89-5462-2AD1-FB74A259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ECCC8536-9DC6-2684-CAE5-7A34E19F62B6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60187B3-FDED-ACFB-E6B6-2E09057B2515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F94828-D5C7-AADA-F6DA-4241C3E8B51F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01ABD-A6BD-8878-F88E-8811E5F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656" y="1441293"/>
            <a:ext cx="7772400" cy="39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6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3ECD0-ED80-819C-7692-E77CB97EC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CDE6C07-FA52-5F01-C68D-D57BD1EA5DA5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238424-2D5E-4462-0023-ABD4539FEB52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7F2526D-2C41-AE21-0B14-1710D4084BBA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C6B54A18-28F8-B438-8FEA-F5F2B2BD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C20200E5-467F-F3D5-1714-FD2CDB8ABF0C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CDB3D1-2529-C8BF-911A-D936BF1B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49" y="1800440"/>
            <a:ext cx="6729413" cy="28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6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9FFC53-3CE4-98F3-ADAF-FE30862B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D272714-0974-5501-34C1-678AC591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7" y="5420829"/>
            <a:ext cx="1667763" cy="11809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BD9B40F-0D60-038D-4A5E-E7DAEB96D971}"/>
              </a:ext>
            </a:extLst>
          </p:cNvPr>
          <p:cNvSpPr txBox="1"/>
          <p:nvPr/>
        </p:nvSpPr>
        <p:spPr>
          <a:xfrm>
            <a:off x="8846772" y="6396335"/>
            <a:ext cx="3345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>
                <a:solidFill>
                  <a:schemeClr val="bg1"/>
                </a:solidFill>
                <a:latin typeface="Antipasto Pro " panose="02000506020000020004" pitchFamily="2" charset="0"/>
              </a:rPr>
              <a:t>www.devseniorcode.com</a:t>
            </a:r>
            <a:endParaRPr lang="es-CO" sz="2400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  <p:pic>
        <p:nvPicPr>
          <p:cNvPr id="12290" name="Picture 2" descr="GitHub Logo and symbol, meaning, history, PNG, brand">
            <a:extLst>
              <a:ext uri="{FF2B5EF4-FFF2-40B4-BE49-F238E27FC236}">
                <a16:creationId xmlns:a16="http://schemas.microsoft.com/office/drawing/2014/main" id="{ED3C1185-4517-7443-602F-BEEC8409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44" y="1574800"/>
            <a:ext cx="6592711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4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3B37-5DFE-4D3A-C4D9-4F092272F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DBD86A1-5F27-E59F-89FB-2571728419AA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186D58-6B99-989C-6162-2F7F35553B44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41C814F-7706-2F56-DC99-3A050060B11D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sz="2000" b="1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  <a:endParaRPr lang="es-CO" sz="2000" b="1" dirty="0">
                <a:solidFill>
                  <a:schemeClr val="bg1"/>
                </a:solidFill>
                <a:latin typeface="Antipasto Pro " panose="02000506020000020004" pitchFamily="2" charset="0"/>
              </a:endParaRP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64A6D474-932E-A704-7BD8-F6E8FC88E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51F4A441-9E90-10EB-C51E-83B5A4808389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MX" sz="2000" b="1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  <a:endParaRPr lang="es-CO" sz="2000" b="1" dirty="0">
                <a:solidFill>
                  <a:schemeClr val="bg1"/>
                </a:solidFill>
                <a:latin typeface="Antipasto Pro " panose="02000506020000020004" pitchFamily="2" charset="0"/>
              </a:endParaRPr>
            </a:p>
          </p:txBody>
        </p:sp>
      </p:grpSp>
      <p:sp>
        <p:nvSpPr>
          <p:cNvPr id="21" name="CuadroTexto 1">
            <a:extLst>
              <a:ext uri="{FF2B5EF4-FFF2-40B4-BE49-F238E27FC236}">
                <a16:creationId xmlns:a16="http://schemas.microsoft.com/office/drawing/2014/main" id="{7DC630AE-F322-E659-9460-32C9273062A0}"/>
              </a:ext>
            </a:extLst>
          </p:cNvPr>
          <p:cNvSpPr txBox="1"/>
          <p:nvPr/>
        </p:nvSpPr>
        <p:spPr>
          <a:xfrm>
            <a:off x="184849" y="30098"/>
            <a:ext cx="1142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4906CF"/>
                </a:solidFill>
                <a:latin typeface="Antipasto Pro " panose="02000506020000020004" pitchFamily="2" charset="0"/>
              </a:rPr>
              <a:t>Referencias</a:t>
            </a:r>
            <a:endParaRPr lang="es-CO" sz="3600" b="1" dirty="0">
              <a:solidFill>
                <a:srgbClr val="4906CF"/>
              </a:solidFill>
              <a:latin typeface="Antipasto Pro " panose="02000506020000020004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D3D977-F170-DCC5-E1D6-147B5D15ADED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10">
            <a:extLst>
              <a:ext uri="{FF2B5EF4-FFF2-40B4-BE49-F238E27FC236}">
                <a16:creationId xmlns:a16="http://schemas.microsoft.com/office/drawing/2014/main" id="{2607533F-17D5-B84C-D310-5B9A03DBEF6F}"/>
              </a:ext>
            </a:extLst>
          </p:cNvPr>
          <p:cNvSpPr txBox="1"/>
          <p:nvPr/>
        </p:nvSpPr>
        <p:spPr>
          <a:xfrm>
            <a:off x="199137" y="1027673"/>
            <a:ext cx="10573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https://aws.amazon.com/es/what-is/python/</a:t>
            </a:r>
            <a:endParaRPr lang="es-MX" sz="2000" dirty="0">
              <a:solidFill>
                <a:srgbClr val="210263"/>
              </a:solidFill>
              <a:latin typeface="Antipasto Pro " panose="0200050602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endParaRPr lang="es-MX" sz="2000" dirty="0">
              <a:solidFill>
                <a:srgbClr val="210263"/>
              </a:solidFill>
              <a:latin typeface="Antipasto Pro " panose="0200050602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https://docs.python.org/3/using/windows.html</a:t>
            </a:r>
            <a:endParaRPr lang="es-MX" sz="2000" dirty="0">
              <a:solidFill>
                <a:srgbClr val="210263"/>
              </a:solidFill>
              <a:latin typeface="Antipasto Pro " panose="0200050602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https://www.geeksforgeeks.org/how-to-install-visual-studio-code-on-windows/</a:t>
            </a:r>
            <a:endParaRPr lang="es-MX" sz="2000" dirty="0">
              <a:solidFill>
                <a:srgbClr val="210263"/>
              </a:solidFill>
              <a:latin typeface="Antipasto Pro " panose="0200050602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https://flaviocopes.com/python-installation-macos/</a:t>
            </a: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10263"/>
                </a:solidFill>
                <a:latin typeface="Antipasto Pro " panose="0200050602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https://docs.github.com/en/repositories/creating-and-managing-repositories/quickstart-for-repositories</a:t>
            </a:r>
            <a:endParaRPr lang="es-MX" sz="2000" dirty="0">
              <a:solidFill>
                <a:srgbClr val="210263"/>
              </a:solidFill>
              <a:latin typeface="Antipasto Pro " panose="02000506020000020004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0263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https://git-fork.com/</a:t>
            </a:r>
            <a:endParaRPr lang="en-US" sz="2000" dirty="0">
              <a:solidFill>
                <a:srgbClr val="2102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3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8CB13E-6C18-F9E4-E176-A68790C32553}"/>
              </a:ext>
            </a:extLst>
          </p:cNvPr>
          <p:cNvSpPr txBox="1"/>
          <p:nvPr/>
        </p:nvSpPr>
        <p:spPr>
          <a:xfrm>
            <a:off x="2054595" y="1851645"/>
            <a:ext cx="808281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9900" b="1">
                <a:solidFill>
                  <a:schemeClr val="bg1"/>
                </a:solidFill>
                <a:latin typeface="Another Monday DEMO" pitchFamily="50" charset="0"/>
              </a:rPr>
              <a:t>Gracias</a:t>
            </a:r>
            <a:endParaRPr lang="es-CO" sz="19900" b="1" dirty="0">
              <a:solidFill>
                <a:schemeClr val="bg1"/>
              </a:solidFill>
              <a:latin typeface="Another Monday DEM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DC050D0-6167-D7AB-0F6F-26F610F2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58" y="1336543"/>
            <a:ext cx="5910084" cy="41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B1A11C7D-6EC3-040E-CDE7-85403F58EAAE}"/>
              </a:ext>
            </a:extLst>
          </p:cNvPr>
          <p:cNvSpPr/>
          <p:nvPr/>
        </p:nvSpPr>
        <p:spPr>
          <a:xfrm>
            <a:off x="-8047" y="4461212"/>
            <a:ext cx="2603241" cy="2407298"/>
          </a:xfrm>
          <a:prstGeom prst="rt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8166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6708D2-89E0-34C3-8BCD-701EE0B49EBE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9CB7F-1FA4-FF93-374A-CD7E3B78F88C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0F9E2B0-3895-518F-F820-944362AAB816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4156C03C-79B5-EA8D-ED6F-EC6B85CF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F9C16BE6-95E9-DA57-D6B2-5F497A9169B6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1" name="CuadroTexto 1">
            <a:extLst>
              <a:ext uri="{FF2B5EF4-FFF2-40B4-BE49-F238E27FC236}">
                <a16:creationId xmlns:a16="http://schemas.microsoft.com/office/drawing/2014/main" id="{60DD09F5-F255-2C56-B958-FEA18FC81DC2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E12CAF-9F7C-7227-F11C-990AB806FDC3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1">
            <a:extLst>
              <a:ext uri="{FF2B5EF4-FFF2-40B4-BE49-F238E27FC236}">
                <a16:creationId xmlns:a16="http://schemas.microsoft.com/office/drawing/2014/main" id="{C1B6E40D-0BDC-626E-A8E4-0A9B15F98BCD}"/>
              </a:ext>
            </a:extLst>
          </p:cNvPr>
          <p:cNvSpPr txBox="1"/>
          <p:nvPr/>
        </p:nvSpPr>
        <p:spPr>
          <a:xfrm>
            <a:off x="241482" y="1128293"/>
            <a:ext cx="358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4906CF"/>
                </a:solidFill>
                <a:latin typeface="Antipasto Pro " panose="02000506020000020004" pitchFamily="2" charset="0"/>
              </a:rPr>
              <a:t>¿Qué es Python?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E3D496-D9F8-ECA1-E265-E7E2786FDEE3}"/>
              </a:ext>
            </a:extLst>
          </p:cNvPr>
          <p:cNvSpPr txBox="1"/>
          <p:nvPr/>
        </p:nvSpPr>
        <p:spPr>
          <a:xfrm>
            <a:off x="241482" y="1759928"/>
            <a:ext cx="46877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dirty="0">
                <a:latin typeface="Antipasto Pro " panose="02000506020000020004" pitchFamily="2" charset="0"/>
              </a:rPr>
              <a:t>Es un lenguaje de programación utilizado en el desarrollo de software, la ciencia de datos y el machine </a:t>
            </a:r>
            <a:r>
              <a:rPr lang="es-ES_tradnl" sz="2000" dirty="0" err="1">
                <a:latin typeface="Antipasto Pro " panose="02000506020000020004" pitchFamily="2" charset="0"/>
              </a:rPr>
              <a:t>learning</a:t>
            </a:r>
            <a:r>
              <a:rPr lang="es-ES_tradnl" sz="2000" dirty="0">
                <a:latin typeface="Antipasto Pro " panose="02000506020000020004" pitchFamily="2" charset="0"/>
              </a:rPr>
              <a:t> (ML). </a:t>
            </a:r>
          </a:p>
          <a:p>
            <a:endParaRPr lang="es-ES_tradnl" sz="2000" dirty="0">
              <a:latin typeface="Antipasto Pro " panose="02000506020000020004" pitchFamily="2" charset="0"/>
            </a:endParaRPr>
          </a:p>
          <a:p>
            <a:r>
              <a:rPr lang="es-ES_tradnl" sz="2000" dirty="0">
                <a:latin typeface="Antipasto Pro " panose="02000506020000020004" pitchFamily="2" charset="0"/>
              </a:rPr>
              <a:t>Es eficiente y fácil de aprender, además de que se puede ejecutar en muchas plataformas diferentes.</a:t>
            </a:r>
          </a:p>
        </p:txBody>
      </p:sp>
      <p:sp>
        <p:nvSpPr>
          <p:cNvPr id="26" name="CuadroTexto 1">
            <a:extLst>
              <a:ext uri="{FF2B5EF4-FFF2-40B4-BE49-F238E27FC236}">
                <a16:creationId xmlns:a16="http://schemas.microsoft.com/office/drawing/2014/main" id="{8786E5C7-A9A0-832C-3955-C03380141E8C}"/>
              </a:ext>
            </a:extLst>
          </p:cNvPr>
          <p:cNvSpPr txBox="1"/>
          <p:nvPr/>
        </p:nvSpPr>
        <p:spPr>
          <a:xfrm>
            <a:off x="5453062" y="1128292"/>
            <a:ext cx="358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b="1" dirty="0">
                <a:solidFill>
                  <a:srgbClr val="4906CF"/>
                </a:solidFill>
                <a:latin typeface="Antipasto Pro " panose="02000506020000020004" pitchFamily="2" charset="0"/>
              </a:rPr>
              <a:t>Beneficios de usar Python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FCB30F-4EE4-98DE-75D6-855C99873119}"/>
              </a:ext>
            </a:extLst>
          </p:cNvPr>
          <p:cNvSpPr txBox="1"/>
          <p:nvPr/>
        </p:nvSpPr>
        <p:spPr>
          <a:xfrm>
            <a:off x="5453062" y="1759927"/>
            <a:ext cx="64974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 sz="2000">
                <a:latin typeface="Antipasto Pro " panose="02000506020000020004" pitchFamily="2" charset="0"/>
              </a:defRPr>
            </a:lvl1pPr>
          </a:lstStyle>
          <a:p>
            <a:r>
              <a:rPr lang="es-ES_tradnl" dirty="0"/>
              <a:t>* Sintaxis básica similar a la del inglés. </a:t>
            </a:r>
          </a:p>
          <a:p>
            <a:r>
              <a:rPr lang="es-ES_tradnl" dirty="0"/>
              <a:t>* Requiere menos líneas de código en comparación con muchos otros lenguajes.</a:t>
            </a:r>
          </a:p>
          <a:p>
            <a:r>
              <a:rPr lang="es-ES_tradnl" dirty="0"/>
              <a:t>* Cuenta con una gran biblioteca estándar que contiene códigos reutilizables para casi cualquier tarea.</a:t>
            </a:r>
          </a:p>
          <a:p>
            <a:r>
              <a:rPr lang="es-ES_tradnl" dirty="0"/>
              <a:t>* Integración con otros lenguajes de programación conocidos, como Java, C y C++.</a:t>
            </a:r>
          </a:p>
          <a:p>
            <a:r>
              <a:rPr lang="es-ES_tradnl" dirty="0"/>
              <a:t>* Buen y rápido soporte de la comunidad.</a:t>
            </a:r>
          </a:p>
          <a:p>
            <a:r>
              <a:rPr lang="es-ES_tradnl" dirty="0"/>
              <a:t>* Python se puede trasladar a través de diferentes sistemas operativos de computadora, como Windows, macOS, Linux y Unix.</a:t>
            </a:r>
          </a:p>
        </p:txBody>
      </p:sp>
    </p:spTree>
    <p:extLst>
      <p:ext uri="{BB962C8B-B14F-4D97-AF65-F5344CB8AC3E}">
        <p14:creationId xmlns:p14="http://schemas.microsoft.com/office/powerpoint/2010/main" val="64356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7233-F928-0702-C5DF-6F80B2D0D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638B2-3081-87FB-6F59-FA8417B7DD7D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47E76C-4D9A-61F7-864D-2C3337781309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3B546CD-E2FE-C8FD-9E89-8E9A97F06413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DC3D6DCA-97DA-A4DA-F70C-088CBFB4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D227E3AF-8221-0ECB-2762-DCDEB94AD406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9B8690D-C440-B962-2E7F-8F079CF458AB}"/>
              </a:ext>
            </a:extLst>
          </p:cNvPr>
          <p:cNvSpPr txBox="1"/>
          <p:nvPr/>
        </p:nvSpPr>
        <p:spPr>
          <a:xfrm>
            <a:off x="832643" y="5580823"/>
            <a:ext cx="4209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dirty="0">
                <a:solidFill>
                  <a:srgbClr val="210263"/>
                </a:solidFill>
                <a:latin typeface="Antipasto Pro " panose="0200050602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es-ES_tradnl" sz="2000" dirty="0">
                <a:solidFill>
                  <a:srgbClr val="210263"/>
                </a:solidFill>
                <a:latin typeface="Antipasto Pro " panose="02000506020000020004" pitchFamily="2" charset="0"/>
              </a:rPr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C242CD-6C90-DF84-B68A-2F02D703E5FF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C77CFC-94AC-D8E0-FEE0-D3160F240883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6D4D52A-0D19-33D0-35C7-011D14A4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8" y="1384912"/>
            <a:ext cx="10506075" cy="40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B37D9-22CF-32E3-8674-4174B3FA3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CE567F0-567E-A05D-97F2-ADCFD8A7BBA2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CE701A-1AB8-F30D-8ADE-47014D0D9295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602AAB9-916F-290A-85E3-553F8F3BF3C6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D9EE81D3-BC3F-A2AC-3896-B57513EB6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94FA6222-1AA4-AEBF-BC66-3D5ACB8E74D8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C1F1A85-6609-6849-1C0E-1B4427755FD8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9EDB08-5AA7-8246-B47E-6434B44A887A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A1138C-F409-B1AA-8ADB-9A08EBAC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381" y="1390593"/>
            <a:ext cx="5525224" cy="3971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CAA08-BD37-9373-48B2-3D54BAD72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56" y="1416650"/>
            <a:ext cx="5525225" cy="39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95A2-0408-BD68-3204-71F7E293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025597C-974D-3BB6-2F40-B1645B716647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8FC9CD-4B9B-0682-0DCA-B18C3444CCE9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EA54C16-A37C-DAB8-BF2C-798D162BF65B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AA1DFD82-09FE-DCBB-17F0-95CDD2D5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DF6394A8-681E-F6EB-4DC3-1182AD4CCD6A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7FBCB1A-895D-EF3F-81F7-F458599EFAF8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DB44B5-A5AD-2B6F-F5CA-56D27B16FDE6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D7E795D-DADD-609D-D7FB-D35EA71E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3" y="1496872"/>
            <a:ext cx="5358433" cy="3864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473DE-0CAD-A924-0282-80A041128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96872"/>
            <a:ext cx="5412759" cy="39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4D0F-EE86-4591-2A7A-BEFB9C13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DE7C85-0AAF-E3CD-7C9C-4834055060B4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B5C5E0-BD37-F661-33A5-F01E0256241B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92F428C-0C5C-B5BB-AED1-73FD5EA54BDA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6F0484BC-27D7-947A-2AB0-94569942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682D40F8-61D3-0FE9-495D-B24EA75A411F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C54E8A1-BDB0-BA76-0E72-FEEE3CBAF53A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EBF551-F39F-511B-22BB-2E60C022BCC8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C6BF008-3895-7952-40A4-8032BDB5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174" y="1543050"/>
            <a:ext cx="34290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FCEC1-A685-6B3A-B11E-C890A82BF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99" y="1381009"/>
            <a:ext cx="5801137" cy="409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435E-CEDF-9C7E-E290-D22AB12A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8D18739-8722-F9D6-26F2-F010F424B998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E5A7C6-552B-A397-1080-7151C325F194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BBDFB05-FAC9-16C2-ED78-BEE4FD657889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6265B723-CBAE-BDE1-B24F-6A73BA570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1B37E685-DFD5-A46A-E401-7A10C8840258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1F5D7BD-8B3A-7AFA-3759-C480201F90CD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84F884-AAF9-F81B-24BB-BD9DB5960B16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5AC6B0D-8B1D-5C8F-FAD8-9B108B44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35" y="1304081"/>
            <a:ext cx="5895241" cy="42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0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C24D-023E-F09D-6AFD-94DE5785D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F4FC929-B92E-B916-32AC-3524088FE612}"/>
              </a:ext>
            </a:extLst>
          </p:cNvPr>
          <p:cNvGrpSpPr/>
          <p:nvPr/>
        </p:nvGrpSpPr>
        <p:grpSpPr>
          <a:xfrm>
            <a:off x="-14288" y="6104451"/>
            <a:ext cx="12206288" cy="768626"/>
            <a:chOff x="-14288" y="6104451"/>
            <a:chExt cx="12206288" cy="7686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6C37D7-1BBD-B05C-7A11-6F33ABB6E7BB}"/>
                </a:ext>
              </a:extLst>
            </p:cNvPr>
            <p:cNvSpPr/>
            <p:nvPr/>
          </p:nvSpPr>
          <p:spPr>
            <a:xfrm>
              <a:off x="-14288" y="6104451"/>
              <a:ext cx="12206288" cy="768626"/>
            </a:xfrm>
            <a:prstGeom prst="rect">
              <a:avLst/>
            </a:prstGeom>
            <a:solidFill>
              <a:srgbClr val="4906CF"/>
            </a:solidFill>
            <a:ln>
              <a:solidFill>
                <a:srgbClr val="4906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DA65702-F66D-64BC-F589-D51757C874B8}"/>
                </a:ext>
              </a:extLst>
            </p:cNvPr>
            <p:cNvSpPr txBox="1"/>
            <p:nvPr/>
          </p:nvSpPr>
          <p:spPr>
            <a:xfrm>
              <a:off x="927653" y="6274421"/>
              <a:ext cx="580176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Fundamentos de programación en Python – Clase 1</a:t>
              </a:r>
            </a:p>
          </p:txBody>
        </p:sp>
        <p:pic>
          <p:nvPicPr>
            <p:cNvPr id="18" name="Imagen 2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14288248-C08A-A4A4-98DB-E3ACA6BA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37" y="6216546"/>
              <a:ext cx="728516" cy="515860"/>
            </a:xfrm>
            <a:prstGeom prst="rect">
              <a:avLst/>
            </a:prstGeom>
          </p:spPr>
        </p:pic>
        <p:sp>
          <p:nvSpPr>
            <p:cNvPr id="19" name="CuadroTexto 7">
              <a:extLst>
                <a:ext uri="{FF2B5EF4-FFF2-40B4-BE49-F238E27FC236}">
                  <a16:creationId xmlns:a16="http://schemas.microsoft.com/office/drawing/2014/main" id="{F0C4D9D7-936E-713F-90AD-0B785703EE94}"/>
                </a:ext>
              </a:extLst>
            </p:cNvPr>
            <p:cNvSpPr txBox="1"/>
            <p:nvPr/>
          </p:nvSpPr>
          <p:spPr>
            <a:xfrm>
              <a:off x="7480174" y="6288709"/>
              <a:ext cx="45126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ES_tradnl" sz="2000" b="1" dirty="0">
                  <a:solidFill>
                    <a:schemeClr val="bg1"/>
                  </a:solidFill>
                  <a:latin typeface="Antipasto Pro " panose="02000506020000020004" pitchFamily="2" charset="0"/>
                </a:rPr>
                <a:t>2024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6200F5A-3F02-5F26-EB12-B864E5B7BDB4}"/>
              </a:ext>
            </a:extLst>
          </p:cNvPr>
          <p:cNvSpPr txBox="1"/>
          <p:nvPr/>
        </p:nvSpPr>
        <p:spPr>
          <a:xfrm>
            <a:off x="199137" y="40589"/>
            <a:ext cx="11793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4906CF"/>
                </a:solidFill>
                <a:latin typeface="Antipasto Pro " panose="02000506020000020004" pitchFamily="2" charset="0"/>
              </a:rPr>
              <a:t>Introducción a </a:t>
            </a:r>
            <a:r>
              <a:rPr lang="es-ES_tradnl" sz="3200" b="1" dirty="0" err="1">
                <a:solidFill>
                  <a:srgbClr val="4906CF"/>
                </a:solidFill>
                <a:latin typeface="Antipasto Pro " panose="02000506020000020004" pitchFamily="2" charset="0"/>
              </a:rPr>
              <a:t>python</a:t>
            </a:r>
            <a:r>
              <a:rPr lang="es-ES_tradnl" sz="3200" b="1">
                <a:solidFill>
                  <a:srgbClr val="4906CF"/>
                </a:solidFill>
                <a:latin typeface="Antipasto Pro " panose="02000506020000020004" pitchFamily="2" charset="0"/>
              </a:rPr>
              <a:t> y configuración del entorno de desarrollo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60F3CB-F4B2-C43D-DE23-4493AE97B28C}"/>
              </a:ext>
            </a:extLst>
          </p:cNvPr>
          <p:cNvCxnSpPr>
            <a:cxnSpLocks/>
          </p:cNvCxnSpPr>
          <p:nvPr/>
        </p:nvCxnSpPr>
        <p:spPr>
          <a:xfrm>
            <a:off x="0" y="696804"/>
            <a:ext cx="5229225" cy="0"/>
          </a:xfrm>
          <a:prstGeom prst="line">
            <a:avLst/>
          </a:prstGeom>
          <a:ln w="25400">
            <a:solidFill>
              <a:srgbClr val="4906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BD34D6-E396-5FEA-5E17-452471A2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0" y="1678792"/>
            <a:ext cx="5503993" cy="35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38CFD-87BB-4878-316C-A80A94662C71}"/>
              </a:ext>
            </a:extLst>
          </p:cNvPr>
          <p:cNvCxnSpPr>
            <a:cxnSpLocks/>
          </p:cNvCxnSpPr>
          <p:nvPr/>
        </p:nvCxnSpPr>
        <p:spPr>
          <a:xfrm flipH="1">
            <a:off x="3729561" y="4607115"/>
            <a:ext cx="1320800" cy="135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24421A1-BA2A-AB70-12C1-C221D35D2326}"/>
              </a:ext>
            </a:extLst>
          </p:cNvPr>
          <p:cNvSpPr/>
          <p:nvPr/>
        </p:nvSpPr>
        <p:spPr>
          <a:xfrm>
            <a:off x="1819987" y="4455100"/>
            <a:ext cx="2472278" cy="50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174" name="Picture 6" descr="Instalando python en windwos">
            <a:extLst>
              <a:ext uri="{FF2B5EF4-FFF2-40B4-BE49-F238E27FC236}">
                <a16:creationId xmlns:a16="http://schemas.microsoft.com/office/drawing/2014/main" id="{227BA115-FFAF-B835-F159-7775B120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78" y="1726465"/>
            <a:ext cx="5087046" cy="313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643</Words>
  <Application>Microsoft Macintosh PowerPoint</Application>
  <PresentationFormat>Widescreen</PresentationFormat>
  <Paragraphs>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Another Monday DEMO</vt:lpstr>
      <vt:lpstr>Antipasto Pro </vt:lpstr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Arturo Palma Sanchez</dc:creator>
  <cp:lastModifiedBy>Microsoft Office User</cp:lastModifiedBy>
  <cp:revision>9</cp:revision>
  <dcterms:created xsi:type="dcterms:W3CDTF">2024-10-17T22:56:03Z</dcterms:created>
  <dcterms:modified xsi:type="dcterms:W3CDTF">2024-10-23T08:55:41Z</dcterms:modified>
</cp:coreProperties>
</file>